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76" r:id="rId3"/>
    <p:sldId id="265" r:id="rId4"/>
    <p:sldId id="272" r:id="rId5"/>
    <p:sldId id="266" r:id="rId6"/>
    <p:sldId id="273" r:id="rId7"/>
    <p:sldId id="269" r:id="rId8"/>
    <p:sldId id="267" r:id="rId9"/>
    <p:sldId id="274" r:id="rId10"/>
    <p:sldId id="277" r:id="rId11"/>
    <p:sldId id="278" r:id="rId12"/>
    <p:sldId id="279" r:id="rId13"/>
    <p:sldId id="281" r:id="rId14"/>
    <p:sldId id="280" r:id="rId15"/>
    <p:sldId id="283" r:id="rId16"/>
    <p:sldId id="282" r:id="rId17"/>
    <p:sldId id="287" r:id="rId18"/>
    <p:sldId id="268" r:id="rId19"/>
    <p:sldId id="275" r:id="rId20"/>
    <p:sldId id="288" r:id="rId21"/>
    <p:sldId id="270" r:id="rId22"/>
    <p:sldId id="271" r:id="rId23"/>
    <p:sldId id="263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howOutlineIcons="0">
    <p:restoredLeft sz="15620"/>
    <p:restoredTop sz="94660"/>
  </p:normalViewPr>
  <p:slideViewPr>
    <p:cSldViewPr snapToObjects="1">
      <p:cViewPr varScale="1">
        <p:scale>
          <a:sx n="111" d="100"/>
          <a:sy n="111" d="100"/>
        </p:scale>
        <p:origin x="-6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E889B24-2E38-48E8-905A-85C42B57D276}" type="datetimeFigureOut">
              <a:rPr lang="en-US"/>
              <a:pPr>
                <a:defRPr/>
              </a:pPr>
              <a:t>10/6/09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8FD0BF8-6D0E-4116-BBD6-3437BCB3B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Inc coursework catchup, after school detentions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B1E08F-1B2B-4701-8EE0-A84478519FA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6E1E22-5904-164F-9DF2-3CF1BBA3B78C}" type="slidenum">
              <a:rPr lang="en-US"/>
              <a:pPr/>
              <a:t>17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/>
              <a:t>It’s not about if you are a boy or a girl – it’s about YOU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Inc coursework catchup, after school detentions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150992-ED24-445C-98B5-FB969191A5F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B0583-85CF-42B9-919D-BFDDDAB79B9D}" type="datetimeFigureOut">
              <a:rPr lang="en-US"/>
              <a:pPr>
                <a:defRPr/>
              </a:pPr>
              <a:t>10/6/09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B54C-F0A2-4411-8A35-E40FF32AB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10515-D2F0-4839-94D4-8A86D5F5B082}" type="datetimeFigureOut">
              <a:rPr lang="en-US"/>
              <a:pPr>
                <a:defRPr/>
              </a:pPr>
              <a:t>10/6/09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E1820-0EDC-45EC-90E4-3EB51F98B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405F2-B92A-42E6-9482-ED6145C3E92D}" type="datetimeFigureOut">
              <a:rPr lang="en-US"/>
              <a:pPr>
                <a:defRPr/>
              </a:pPr>
              <a:t>10/6/09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D0856-269E-46DB-9050-6062EE704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F7884-5AB1-4FBE-9F0D-7BA465BE1D3D}" type="datetimeFigureOut">
              <a:rPr lang="en-US"/>
              <a:pPr>
                <a:defRPr/>
              </a:pPr>
              <a:t>10/6/09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A86AF-F4EB-4C14-A7C5-61DD2BDDB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2F374-643E-4A4F-8AB7-A682E2765607}" type="datetimeFigureOut">
              <a:rPr lang="en-US"/>
              <a:pPr>
                <a:defRPr/>
              </a:pPr>
              <a:t>10/6/09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A938-0384-4908-88AE-8BE329C2A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2944A-C7ED-4604-BC53-744B6C5E1CD7}" type="datetimeFigureOut">
              <a:rPr lang="en-US"/>
              <a:pPr>
                <a:defRPr/>
              </a:pPr>
              <a:t>10/6/09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80E89-DAD3-4C38-82AE-E85CC085C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0171A-77B3-4E97-8FC7-EF21512B6F65}" type="datetimeFigureOut">
              <a:rPr lang="en-US"/>
              <a:pPr>
                <a:defRPr/>
              </a:pPr>
              <a:t>10/6/09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8AC6C-A7AD-4F38-AB7E-F6B8BEFF2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11C14-4115-428D-A806-F23229E2ECA2}" type="datetimeFigureOut">
              <a:rPr lang="en-US"/>
              <a:pPr>
                <a:defRPr/>
              </a:pPr>
              <a:t>10/6/09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AEFF9-569C-4776-A641-B9EA12563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8ED31-2898-436C-8DCA-6B2BC7C392D5}" type="datetimeFigureOut">
              <a:rPr lang="en-US"/>
              <a:pPr>
                <a:defRPr/>
              </a:pPr>
              <a:t>10/6/09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48797-94D0-4064-BBE2-46C0DA629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849EB-F380-447E-8C6F-C8827E4D03C6}" type="datetimeFigureOut">
              <a:rPr lang="en-US"/>
              <a:pPr>
                <a:defRPr/>
              </a:pPr>
              <a:t>10/6/09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4E410-4583-40B2-BB88-1A1146087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0BE82-6F3D-47D2-9D7F-BA30A932EF51}" type="datetimeFigureOut">
              <a:rPr lang="en-US"/>
              <a:pPr>
                <a:defRPr/>
              </a:pPr>
              <a:t>10/6/09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799C6-3AD2-491C-8662-CF415AB9B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95000">
              <a:srgbClr val="000090"/>
            </a:gs>
            <a:gs pos="79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9D1AA3-CC73-4806-95A7-5C4327C1D745}" type="datetimeFigureOut">
              <a:rPr lang="en-US"/>
              <a:pPr>
                <a:defRPr/>
              </a:pPr>
              <a:t>10/6/09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4F9160-C9D9-42B6-B1A9-DA876ECE4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dissolve/>
  </p:transition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Collaborative strategic planning for English and Maths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Geoff Barton &amp; Mark Dawes</a:t>
            </a:r>
          </a:p>
        </p:txBody>
      </p:sp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1195388" y="5800725"/>
            <a:ext cx="678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 pitchFamily="34" charset="0"/>
              </a:rPr>
              <a:t>Download this presentation at www.geoffbarton.co.uk</a:t>
            </a:r>
          </a:p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3622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</a:rPr>
              <a:t>John </a:t>
            </a:r>
            <a:r>
              <a:rPr lang="en-US" sz="3600" dirty="0" err="1" smtClean="0">
                <a:solidFill>
                  <a:srgbClr val="FFFFFF"/>
                </a:solidFill>
              </a:rPr>
              <a:t>MacBeath</a:t>
            </a:r>
            <a:r>
              <a:rPr lang="en-US" sz="3600" dirty="0" smtClean="0">
                <a:solidFill>
                  <a:srgbClr val="FFFFFF"/>
                </a:solidFill>
              </a:rPr>
              <a:t>:</a:t>
            </a:r>
          </a:p>
          <a:p>
            <a:pPr algn="ctr"/>
            <a:r>
              <a:rPr lang="en-US" sz="3600" dirty="0" smtClean="0">
                <a:solidFill>
                  <a:srgbClr val="FFFFFF"/>
                </a:solidFill>
              </a:rPr>
              <a:t>Data as “tin-opener”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09-10-06 at 06.13.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970" y="148745"/>
            <a:ext cx="6032500" cy="65913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09-10-06 at 06.13.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914400"/>
            <a:ext cx="6096000" cy="490220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09-10-06 at 06.14.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55675"/>
            <a:ext cx="8572501" cy="1727200"/>
          </a:xfrm>
          <a:prstGeom prst="rect">
            <a:avLst/>
          </a:prstGeom>
        </p:spPr>
      </p:pic>
      <p:pic>
        <p:nvPicPr>
          <p:cNvPr id="3" name="Picture 2" descr="Screen shot 2009-10-06 at 06.14.4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1" y="2971800"/>
            <a:ext cx="8470900" cy="26416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09-10-06 at 06.10.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9600"/>
            <a:ext cx="9144000" cy="567690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09-10-06 at 06.10.5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33400"/>
            <a:ext cx="9144001" cy="590550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09-10-06 at 06.15.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453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43538"/>
            <a:ext cx="9144000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84213" y="188913"/>
            <a:ext cx="784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>
                <a:solidFill>
                  <a:schemeClr val="bg1"/>
                </a:solidFill>
              </a:rPr>
              <a:t>Two “identical” students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23850" y="3141663"/>
            <a:ext cx="4464050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>
                <a:solidFill>
                  <a:schemeClr val="bg1"/>
                </a:solidFill>
              </a:rPr>
              <a:t>James</a:t>
            </a:r>
            <a:r>
              <a:rPr lang="en-GB" sz="2800" b="1" dirty="0">
                <a:solidFill>
                  <a:schemeClr val="bg1"/>
                </a:solidFill>
              </a:rPr>
              <a:t>	</a:t>
            </a:r>
            <a:r>
              <a:rPr lang="en-GB" sz="2400" b="1" dirty="0">
                <a:solidFill>
                  <a:schemeClr val="bg1"/>
                </a:solidFill>
              </a:rPr>
              <a:t>English Level 5</a:t>
            </a:r>
          </a:p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chemeClr val="bg1"/>
                </a:solidFill>
              </a:rPr>
              <a:t>		Maths Level 6</a:t>
            </a:r>
          </a:p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chemeClr val="bg1"/>
                </a:solidFill>
              </a:rPr>
              <a:t>		Science Level 6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23850" y="1196975"/>
            <a:ext cx="4392613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>
                <a:solidFill>
                  <a:schemeClr val="bg1"/>
                </a:solidFill>
              </a:rPr>
              <a:t>Sarah	</a:t>
            </a:r>
            <a:r>
              <a:rPr lang="en-GB" sz="2400" b="1" dirty="0">
                <a:solidFill>
                  <a:schemeClr val="bg1"/>
                </a:solidFill>
              </a:rPr>
              <a:t>English Level 6</a:t>
            </a:r>
          </a:p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chemeClr val="bg1"/>
                </a:solidFill>
              </a:rPr>
              <a:t>		Maths Level 6</a:t>
            </a:r>
          </a:p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chemeClr val="bg1"/>
                </a:solidFill>
              </a:rPr>
              <a:t>		Science Level 6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6011863" y="3141663"/>
            <a:ext cx="7191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bg1"/>
                </a:solidFill>
              </a:rPr>
              <a:t>A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435600" y="3141663"/>
            <a:ext cx="7191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bg1"/>
                </a:solidFill>
              </a:rPr>
              <a:t>A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7164388" y="3141663"/>
            <a:ext cx="7191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bg1"/>
                </a:solidFill>
              </a:rPr>
              <a:t>A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6588125" y="3141663"/>
            <a:ext cx="7191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bg1"/>
                </a:solidFill>
              </a:rPr>
              <a:t>A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940425" y="3862388"/>
            <a:ext cx="7191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bg1"/>
                </a:solidFill>
              </a:rPr>
              <a:t>A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5364163" y="3862388"/>
            <a:ext cx="7191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bg1"/>
                </a:solidFill>
              </a:rPr>
              <a:t>A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6516688" y="3862388"/>
            <a:ext cx="7191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bg1"/>
                </a:solidFill>
              </a:rPr>
              <a:t>A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7092950" y="3862388"/>
            <a:ext cx="7191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bg1"/>
                </a:solidFill>
              </a:rPr>
              <a:t>B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5364163" y="4438650"/>
            <a:ext cx="7191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bg1"/>
                </a:solidFill>
              </a:rPr>
              <a:t>B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5940425" y="4438650"/>
            <a:ext cx="7191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bg1"/>
                </a:solidFill>
              </a:rPr>
              <a:t>B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6516688" y="4438650"/>
            <a:ext cx="7191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bg1"/>
                </a:solidFill>
              </a:rPr>
              <a:t>C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5435600" y="1484313"/>
            <a:ext cx="7191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bg1"/>
                </a:solidFill>
              </a:rPr>
              <a:t>C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7235825" y="1484313"/>
            <a:ext cx="7191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bg1"/>
                </a:solidFill>
              </a:rPr>
              <a:t>D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6011863" y="1484313"/>
            <a:ext cx="7191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bg1"/>
                </a:solidFill>
              </a:rPr>
              <a:t>D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5435600" y="2060575"/>
            <a:ext cx="7191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bg1"/>
                </a:solidFill>
              </a:rPr>
              <a:t>D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6659563" y="1484313"/>
            <a:ext cx="7191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bg1"/>
                </a:solidFill>
              </a:rPr>
              <a:t>D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6659563" y="2060575"/>
            <a:ext cx="7191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bg1"/>
                </a:solidFill>
              </a:rPr>
              <a:t>E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6011863" y="2060575"/>
            <a:ext cx="7191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bg1"/>
                </a:solidFill>
              </a:rPr>
              <a:t>D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5144" name="Picture 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4508500"/>
            <a:ext cx="12239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4" grpId="0"/>
      <p:bldP spid="4105" grpId="0"/>
      <p:bldP spid="4106" grpId="0"/>
      <p:bldP spid="4107" grpId="0"/>
      <p:bldP spid="4108" grpId="0"/>
      <p:bldP spid="4109" grpId="0"/>
      <p:bldP spid="4110" grpId="0"/>
      <p:bldP spid="4111" grpId="0"/>
      <p:bldP spid="4112" grpId="0"/>
      <p:bldP spid="4113" grpId="0"/>
      <p:bldP spid="4114" grpId="0"/>
      <p:bldP spid="4116" grpId="0"/>
      <p:bldP spid="4117" grpId="0"/>
      <p:bldP spid="4118" grpId="0"/>
      <p:bldP spid="4119" grpId="0"/>
      <p:bldP spid="4120" grpId="0"/>
      <p:bldP spid="41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Case Study: Comberton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Mark Dawes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209800" y="3352800"/>
            <a:ext cx="4800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7772400" cy="1470025"/>
          </a:xfrm>
        </p:spPr>
        <p:txBody>
          <a:bodyPr/>
          <a:lstStyle/>
          <a:p>
            <a:pPr algn="l"/>
            <a:r>
              <a:rPr lang="en-US" smtClean="0">
                <a:solidFill>
                  <a:srgbClr val="FFFFFF"/>
                </a:solidFill>
              </a:rPr>
              <a:t>Key elements for us: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1981200"/>
            <a:ext cx="6400800" cy="33528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1 – KS3 &amp; KS4 have key differences</a:t>
            </a:r>
            <a:endParaRPr lang="en-US" b="1" smtClean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2 – Group sizes</a:t>
            </a:r>
          </a:p>
          <a:p>
            <a:pPr algn="l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3 – Careful use of setting </a:t>
            </a:r>
          </a:p>
          <a:p>
            <a:pPr algn="l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4 – Use of examination sessions</a:t>
            </a:r>
          </a:p>
          <a:p>
            <a:pPr algn="l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5 – Explicit messages about 					mathematics</a:t>
            </a:r>
          </a:p>
          <a:p>
            <a:pPr algn="l">
              <a:lnSpc>
                <a:spcPct val="90000"/>
              </a:lnSpc>
            </a:pPr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7772400" cy="1470025"/>
          </a:xfrm>
        </p:spPr>
        <p:txBody>
          <a:bodyPr/>
          <a:lstStyle/>
          <a:p>
            <a:pPr marL="742950" indent="-742950" algn="l"/>
            <a:r>
              <a:rPr lang="en-US" smtClean="0">
                <a:solidFill>
                  <a:srgbClr val="FFFFFF"/>
                </a:solidFill>
              </a:rPr>
              <a:t>This session: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600200" y="1981200"/>
            <a:ext cx="6781800" cy="3352800"/>
          </a:xfrm>
        </p:spPr>
        <p:txBody>
          <a:bodyPr/>
          <a:lstStyle/>
          <a:p>
            <a:pPr algn="l"/>
            <a:r>
              <a:rPr lang="en-US" smtClean="0">
                <a:solidFill>
                  <a:schemeClr val="bg1"/>
                </a:solidFill>
              </a:rPr>
              <a:t>1 – What appears to work in English &amp; 	Maths: the skills and knowledge that 	make the difference</a:t>
            </a:r>
            <a:endParaRPr lang="en-US" b="1" smtClean="0">
              <a:solidFill>
                <a:schemeClr val="bg1"/>
              </a:solidFill>
            </a:endParaRPr>
          </a:p>
          <a:p>
            <a:pPr algn="l"/>
            <a:r>
              <a:rPr lang="en-US" smtClean="0">
                <a:solidFill>
                  <a:schemeClr val="bg1"/>
                </a:solidFill>
              </a:rPr>
              <a:t>2 – Discussion</a:t>
            </a:r>
          </a:p>
          <a:p>
            <a:pPr algn="l"/>
            <a:r>
              <a:rPr lang="en-US" smtClean="0">
                <a:solidFill>
                  <a:schemeClr val="bg1"/>
                </a:solidFill>
              </a:rPr>
              <a:t>3 – Two case studies</a:t>
            </a:r>
          </a:p>
          <a:p>
            <a:pPr algn="l"/>
            <a:r>
              <a:rPr lang="en-US" smtClean="0">
                <a:solidFill>
                  <a:schemeClr val="bg1"/>
                </a:solidFill>
              </a:rPr>
              <a:t>4 – Discussion</a:t>
            </a:r>
          </a:p>
          <a:p>
            <a:pPr algn="l"/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>
                <a:solidFill>
                  <a:schemeClr val="bg1"/>
                </a:solidFill>
              </a:rPr>
              <a:t>Pupils from the crucial teaching groups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2025" y="1844675"/>
            <a:ext cx="7138988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470025"/>
          </a:xfr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Discussion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Collaborative strategic planning for English and Maths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Geoff Barton &amp; Mark Dawes</a:t>
            </a:r>
          </a:p>
        </p:txBody>
      </p:sp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195388" y="5800725"/>
            <a:ext cx="678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 pitchFamily="34" charset="0"/>
              </a:rPr>
              <a:t>Download this presentation at www.geoffbarton.co.uk</a:t>
            </a:r>
          </a:p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What works in English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Geoff Barton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209800" y="3352800"/>
            <a:ext cx="4800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7772400" cy="1470025"/>
          </a:xfrm>
        </p:spPr>
        <p:txBody>
          <a:bodyPr/>
          <a:lstStyle/>
          <a:p>
            <a:pPr algn="l"/>
            <a:r>
              <a:rPr lang="en-US" smtClean="0">
                <a:solidFill>
                  <a:srgbClr val="FFFFFF"/>
                </a:solidFill>
              </a:rPr>
              <a:t>What works in English: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1981200"/>
            <a:ext cx="6400800" cy="33528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1 – Explicit teaching of </a:t>
            </a:r>
            <a:r>
              <a:rPr lang="en-US" b="1" dirty="0" smtClean="0">
                <a:solidFill>
                  <a:schemeClr val="bg1"/>
                </a:solidFill>
              </a:rPr>
              <a:t>English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2 – Teacher </a:t>
            </a:r>
            <a:r>
              <a:rPr lang="en-US" dirty="0" err="1" smtClean="0">
                <a:solidFill>
                  <a:schemeClr val="bg1"/>
                </a:solidFill>
              </a:rPr>
              <a:t>modelling</a:t>
            </a:r>
            <a:r>
              <a:rPr lang="en-US" dirty="0" smtClean="0">
                <a:solidFill>
                  <a:schemeClr val="bg1"/>
                </a:solidFill>
              </a:rPr>
              <a:t> of writing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3 – Oral rehearsal of ideas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4 – Sentence variety &amp; connectives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5 – </a:t>
            </a:r>
            <a:r>
              <a:rPr lang="en-US" smtClean="0">
                <a:solidFill>
                  <a:schemeClr val="bg1"/>
                </a:solidFill>
              </a:rPr>
              <a:t>Teach vocabulary</a:t>
            </a:r>
          </a:p>
          <a:p>
            <a:pPr algn="l"/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What works in Maths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Mark Dawes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209800" y="3352800"/>
            <a:ext cx="4800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7772400" cy="1470025"/>
          </a:xfrm>
        </p:spPr>
        <p:txBody>
          <a:bodyPr/>
          <a:lstStyle/>
          <a:p>
            <a:pPr algn="l"/>
            <a:r>
              <a:rPr lang="en-US" smtClean="0">
                <a:solidFill>
                  <a:srgbClr val="FFFFFF"/>
                </a:solidFill>
              </a:rPr>
              <a:t>What works in Maths: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1981200"/>
            <a:ext cx="6400800" cy="33528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1 – A focus on pupils’ mathematical 	understanding</a:t>
            </a:r>
            <a:endParaRPr lang="en-US" b="1" smtClean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2 – Excitement/enthusiasm</a:t>
            </a:r>
          </a:p>
          <a:p>
            <a:pPr algn="l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3 – Using and applying mathematics</a:t>
            </a:r>
          </a:p>
          <a:p>
            <a:pPr algn="l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4 – Emphasising mathematical talk </a:t>
            </a:r>
          </a:p>
          <a:p>
            <a:pPr algn="l"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</a:rPr>
              <a:t>5 – Effective use of ICT</a:t>
            </a:r>
          </a:p>
          <a:p>
            <a:pPr algn="l">
              <a:lnSpc>
                <a:spcPct val="90000"/>
              </a:lnSpc>
            </a:pPr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470025"/>
          </a:xfr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Discussion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Case Study: King Edward’s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Geoff Barton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209800" y="3352800"/>
            <a:ext cx="4800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7772400" cy="1470025"/>
          </a:xfrm>
        </p:spPr>
        <p:txBody>
          <a:bodyPr/>
          <a:lstStyle/>
          <a:p>
            <a:pPr algn="l"/>
            <a:r>
              <a:rPr lang="en-US" smtClean="0">
                <a:solidFill>
                  <a:srgbClr val="FFFFFF"/>
                </a:solidFill>
              </a:rPr>
              <a:t>Key elements for us: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1981200"/>
            <a:ext cx="6400800" cy="3810000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1 – Simple data in the public domain</a:t>
            </a:r>
            <a:endParaRPr lang="en-US" b="1" dirty="0" smtClean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2 – (Usually) canny identification of 	‘key </a:t>
            </a:r>
            <a:r>
              <a:rPr lang="en-US" dirty="0" err="1" smtClean="0">
                <a:solidFill>
                  <a:schemeClr val="bg1"/>
                </a:solidFill>
              </a:rPr>
              <a:t>marginals</a:t>
            </a:r>
            <a:r>
              <a:rPr lang="en-US" dirty="0" smtClean="0">
                <a:solidFill>
                  <a:schemeClr val="bg1"/>
                </a:solidFill>
              </a:rPr>
              <a:t>’</a:t>
            </a:r>
          </a:p>
          <a:p>
            <a:pPr algn="l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3 – Heavy mob intervention</a:t>
            </a:r>
          </a:p>
          <a:p>
            <a:pPr algn="l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4 – Involving parents and tutors</a:t>
            </a:r>
          </a:p>
          <a:p>
            <a:pPr algn="l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5 – Focus on the simple stuff: 	homework, coursework, seating 	plans, </a:t>
            </a:r>
            <a:r>
              <a:rPr lang="en-US" dirty="0" err="1" smtClean="0">
                <a:solidFill>
                  <a:schemeClr val="bg1"/>
                </a:solidFill>
              </a:rPr>
              <a:t>stabilising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behaviour</a:t>
            </a:r>
            <a:r>
              <a:rPr lang="en-US" dirty="0" smtClean="0">
                <a:solidFill>
                  <a:schemeClr val="bg1"/>
                </a:solidFill>
              </a:rPr>
              <a:t>, micro-	skills</a:t>
            </a:r>
          </a:p>
          <a:p>
            <a:pPr algn="l">
              <a:lnSpc>
                <a:spcPct val="90000"/>
              </a:lnSpc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368</Words>
  <Application>Microsoft Macintosh PowerPoint</Application>
  <PresentationFormat>On-screen Show (4:3)</PresentationFormat>
  <Paragraphs>79</Paragraphs>
  <Slides>23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Collaborative strategic planning for English and Maths</vt:lpstr>
      <vt:lpstr>This session:</vt:lpstr>
      <vt:lpstr>What works in English</vt:lpstr>
      <vt:lpstr>What works in English:</vt:lpstr>
      <vt:lpstr>What works in Maths</vt:lpstr>
      <vt:lpstr>What works in Maths:</vt:lpstr>
      <vt:lpstr>Discussion</vt:lpstr>
      <vt:lpstr>Case Study: King Edward’s</vt:lpstr>
      <vt:lpstr>Key elements for us: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Case Study: Comberton</vt:lpstr>
      <vt:lpstr>Key elements for us:</vt:lpstr>
      <vt:lpstr>Pupils from the crucial teaching groups</vt:lpstr>
      <vt:lpstr>Discussion</vt:lpstr>
      <vt:lpstr>Collaborative strategic planning for English and Maths</vt:lpstr>
      <vt:lpstr>Slide 23</vt:lpstr>
    </vt:vector>
  </TitlesOfParts>
  <Company>King Edward VI School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&amp; Promoting Excellence through Middle Leadership</dc:title>
  <dc:creator>Geoff Barton</dc:creator>
  <cp:lastModifiedBy>Geoff Barton</cp:lastModifiedBy>
  <cp:revision>18</cp:revision>
  <dcterms:created xsi:type="dcterms:W3CDTF">2009-10-06T20:21:46Z</dcterms:created>
  <dcterms:modified xsi:type="dcterms:W3CDTF">2009-10-06T20:22:21Z</dcterms:modified>
</cp:coreProperties>
</file>